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ibre Franklin" panose="020B0604020202020204" charset="0"/>
      <p:regular r:id="rId21"/>
      <p:bold r:id="rId22"/>
      <p:italic r:id="rId23"/>
      <p:boldItalic r:id="rId24"/>
    </p:embeddedFont>
    <p:embeddedFont>
      <p:font typeface="Libre Franklin Thin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yMhEeW87XCduaJnrZDH2jQnh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a88c4c3469ebc5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a88c4c3469ebc5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a88c4c3469ebc5b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11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47" name="Google Shape;47;p14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5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8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0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  <a:defRPr sz="3600" b="0" i="0" u="none" strike="noStrike" cap="non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6" name="Google Shape;16;p10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0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fb5508a5abf2240ccddb4a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google.com/web/@45.58427245,9.27574423,162.05712096a,1000d,30y,0h,0t,0r/data=MicKJQojCiExVzVGSWdfRkFNRVNfclNMeEVMWmktUjRfdW9Dd2lsc2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Thin"/>
              <a:buNone/>
            </a:pPr>
            <a:r>
              <a:rPr lang="it-IT" sz="4900"/>
              <a:t>CLIL TOUR </a:t>
            </a:r>
            <a:br>
              <a:rPr lang="it-IT"/>
            </a:br>
            <a:r>
              <a:rPr lang="it-IT"/>
              <a:t>“MONZA AND ITS TREASURES”</a:t>
            </a:r>
            <a:br>
              <a:rPr lang="it-IT"/>
            </a:b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611560" y="4581128"/>
            <a:ext cx="792088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 dirty="0"/>
              <a:t>Scuola Secondaria di I° grado “Ardigò”, Monza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 dirty="0"/>
              <a:t>– classi 1A e 1D –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2000" dirty="0"/>
              <a:t>(Proff. Cinquetti, Clivio, Monaco)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/>
              <a:t>BILANCIO DELL’ ATTIVITA’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584990" y="994538"/>
            <a:ext cx="9144000" cy="5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980"/>
              <a:buNone/>
            </a:pPr>
            <a:r>
              <a:rPr lang="it-IT" sz="1400"/>
              <a:t>                                      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SzPts val="980"/>
              <a:buNone/>
            </a:pPr>
            <a:r>
              <a:rPr lang="it-IT" sz="1400"/>
              <a:t>                </a:t>
            </a:r>
            <a:r>
              <a:rPr lang="it-IT" sz="1400" b="1"/>
              <a:t>PUNTI DI FORZA </a:t>
            </a:r>
            <a:r>
              <a:rPr lang="it-IT" sz="1400"/>
              <a:t>                                                       		</a:t>
            </a:r>
            <a:r>
              <a:rPr lang="it-IT" sz="1400" b="1"/>
              <a:t>PUNTI DI DEBOLEZZA</a:t>
            </a:r>
            <a:endParaRPr sz="140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SzPts val="980"/>
              <a:buNone/>
            </a:pPr>
            <a:r>
              <a:rPr lang="it-IT" sz="1400"/>
              <a:t> 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Progetto fondante della scuola ( “Monza                    	 - Adattare le varie attività alla DaD;    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it-IT" sz="1300"/>
              <a:t>Medievale”) proposto e adattato al periodo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it-IT" sz="1300"/>
              <a:t>di pandemia;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endParaRPr sz="1300"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gli studenti come protagonisti attivi;      		               - impossibilità iniziale di vedersi di persona                                                                                                   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endParaRPr sz="1300"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entusiasmo e curiosità da parte degli allievi                    - inesperienza a utilizzare le Tic;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it-IT" sz="1300"/>
              <a:t>verso le attività proposte e argomenti nuovi;            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endParaRPr sz="1300"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sviluppo dell’autonomia, della capacità di                      - tempi a disposizione ristretti a causa della DAD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it-IT" sz="1300"/>
              <a:t> 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cooperazione e mediazione tra di loro;                     	  - periodo di quarantena che ha rallentato il lavoro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endParaRPr sz="1300"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capacità di realizzare artefatti reali e virtuali                 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it-IT" sz="1300"/>
              <a:t>da soli;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endParaRPr sz="1300"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abilità nell'utilizzare in maniera consapevole            	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it-IT" sz="1300"/>
              <a:t>le tecnologie e gli strumenti  a scopo didattico;            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endParaRPr sz="1300"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capacità di gestire in tempi ristretti tutto il lavoro;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endParaRPr sz="1300"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Char char="🞭"/>
            </a:pPr>
            <a:r>
              <a:rPr lang="it-IT" sz="1300"/>
              <a:t>apprendimento di nuove conoscenze attraverso </a:t>
            </a:r>
            <a:endParaRPr/>
          </a:p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910"/>
              <a:buNone/>
            </a:pPr>
            <a:r>
              <a:rPr lang="it-IT" sz="1300"/>
              <a:t>la lingua inglese.</a:t>
            </a:r>
            <a:endParaRPr/>
          </a:p>
          <a:p>
            <a:pPr marL="342900" lvl="0" indent="-342900" algn="l" rtl="0">
              <a:spcBef>
                <a:spcPts val="260"/>
              </a:spcBef>
              <a:spcAft>
                <a:spcPts val="0"/>
              </a:spcAft>
              <a:buSzPts val="910"/>
              <a:buNone/>
            </a:pP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Thin"/>
              <a:buNone/>
            </a:pPr>
            <a:br>
              <a:rPr lang="it-IT" b="1" u="sng"/>
            </a:br>
            <a:r>
              <a:rPr lang="it-IT" sz="3100" b="1" u="sng"/>
              <a:t>FINALITA’  DEL PROGETTO (in DAD)</a:t>
            </a:r>
            <a:br>
              <a:rPr lang="it-IT"/>
            </a:b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467544" y="1052736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16000" lvl="0" indent="-228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000"/>
              <a:buChar char="🞭"/>
            </a:pPr>
            <a:r>
              <a:rPr lang="it-IT" sz="6000" b="1"/>
              <a:t>A</a:t>
            </a:r>
            <a:r>
              <a:rPr lang="it-IT" sz="6000" b="1">
                <a:latin typeface="Arial"/>
                <a:ea typeface="Arial"/>
                <a:cs typeface="Arial"/>
                <a:sym typeface="Arial"/>
              </a:rPr>
              <a:t>CCESSO AL MATERIALE 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= Creazione di  una stanza dedicata</a:t>
            </a:r>
            <a:r>
              <a:rPr lang="it-IT" sz="6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it-IT" sz="6000" i="1">
                <a:latin typeface="Arial"/>
                <a:ea typeface="Arial"/>
                <a:cs typeface="Arial"/>
                <a:sym typeface="Arial"/>
              </a:rPr>
              <a:t>1A INGLESE, per la 1A - HISTORY CLIL TOUR, per la 1D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), all’interno della piattaforma</a:t>
            </a:r>
            <a:r>
              <a:rPr lang="it-IT" sz="6000" b="1"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it-IT" sz="6000" i="1"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” usata per lezioni a distanza, affinchè i ragazzi possano trovare il materiale postato dalle insegnanti, effettuare le verifiche ed inviare il loro lavoro da correggere o le eventuali richieste di chiarimenti.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216000" lvl="0" indent="-2160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0666"/>
              <a:buNone/>
            </a:pPr>
            <a:r>
              <a:rPr lang="it-IT" sz="6000">
                <a:latin typeface="Arial"/>
                <a:ea typeface="Arial"/>
                <a:cs typeface="Arial"/>
                <a:sym typeface="Arial"/>
              </a:rPr>
              <a:t> 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216000" lvl="0" indent="-25346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🞭"/>
            </a:pPr>
            <a:r>
              <a:rPr lang="it-IT" sz="6000" b="1">
                <a:latin typeface="Arial"/>
                <a:ea typeface="Arial"/>
                <a:cs typeface="Arial"/>
                <a:sym typeface="Arial"/>
              </a:rPr>
              <a:t>MODULAZIONE DEL PROGETTO 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= La situazione di Pandemia e di lock-down ad essa collegata, che ha comportato lo svolgimento delle lezioni parte in DAD e parte in presenza, hanno portato ad una </a:t>
            </a:r>
            <a:r>
              <a:rPr lang="it-IT" sz="6000" i="1">
                <a:latin typeface="Arial"/>
                <a:ea typeface="Arial"/>
                <a:cs typeface="Arial"/>
                <a:sym typeface="Arial"/>
              </a:rPr>
              <a:t>ridefinizione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 del progetto proposto in sede di programmazione UDA con un’</a:t>
            </a:r>
            <a:r>
              <a:rPr lang="it-IT" sz="6000" i="1">
                <a:latin typeface="Arial"/>
                <a:ea typeface="Arial"/>
                <a:cs typeface="Arial"/>
                <a:sym typeface="Arial"/>
              </a:rPr>
              <a:t>integrazione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 della stesso anche attraverso attività nuove (</a:t>
            </a:r>
            <a:r>
              <a:rPr lang="it-IT" sz="6000" i="1">
                <a:latin typeface="Arial"/>
                <a:ea typeface="Arial"/>
                <a:cs typeface="Arial"/>
                <a:sym typeface="Arial"/>
              </a:rPr>
              <a:t>BRAINSTORMING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) più facilmente fruibili dai ragazzi in sede di DAD.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216000" lvl="0" indent="-2160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0666"/>
              <a:buNone/>
            </a:pPr>
            <a:r>
              <a:rPr lang="it-IT" sz="6000">
                <a:latin typeface="Arial"/>
                <a:ea typeface="Arial"/>
                <a:cs typeface="Arial"/>
                <a:sym typeface="Arial"/>
              </a:rPr>
              <a:t> 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216000" lvl="0" indent="-25346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🞭"/>
            </a:pPr>
            <a:r>
              <a:rPr lang="it-IT" sz="6000" b="1">
                <a:latin typeface="Arial"/>
                <a:ea typeface="Arial"/>
                <a:cs typeface="Arial"/>
                <a:sym typeface="Arial"/>
              </a:rPr>
              <a:t>VALUTAZIONE 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= In queste fasi l’attività di valutazione si è svolta da parte del </a:t>
            </a:r>
            <a:r>
              <a:rPr lang="it-IT" sz="6000" i="1" u="sng">
                <a:latin typeface="Arial"/>
                <a:ea typeface="Arial"/>
                <a:cs typeface="Arial"/>
                <a:sym typeface="Arial"/>
              </a:rPr>
              <a:t>docente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 su Classroom in risposta alle domande degli allievi e/o sollecitandone l’attenzione, durante la fase DAD; mediante una verifica più semplice ed immediata attraverso un nuovo gioco (</a:t>
            </a:r>
            <a:r>
              <a:rPr lang="it-IT" sz="6000" i="1">
                <a:latin typeface="Arial"/>
                <a:ea typeface="Arial"/>
                <a:cs typeface="Arial"/>
                <a:sym typeface="Arial"/>
              </a:rPr>
              <a:t>KAHOOT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); e controllando in itinere lo sviluppo del lavoro a gruppi, anche tramite la correzione delle bozze con suggerimenti da parte delle docenti.  La Valutazione da parte degli </a:t>
            </a:r>
            <a:r>
              <a:rPr lang="it-IT" sz="6000" i="1" u="sng">
                <a:latin typeface="Arial"/>
                <a:ea typeface="Arial"/>
                <a:cs typeface="Arial"/>
                <a:sym typeface="Arial"/>
              </a:rPr>
              <a:t>allievi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 viene invece espressa attraverso interventi personali, che ne hanno sottolineato i punti di forza e quelli di debolezza. 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216000" lvl="0" indent="-2160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0666"/>
              <a:buNone/>
            </a:pPr>
            <a:r>
              <a:rPr lang="it-IT" sz="6000">
                <a:latin typeface="Arial"/>
                <a:ea typeface="Arial"/>
                <a:cs typeface="Arial"/>
                <a:sym typeface="Arial"/>
              </a:rPr>
              <a:t> 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216000" lvl="0" indent="-25346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🞭"/>
            </a:pPr>
            <a:r>
              <a:rPr lang="it-IT" sz="6000" b="1">
                <a:latin typeface="Arial"/>
                <a:ea typeface="Arial"/>
                <a:cs typeface="Arial"/>
                <a:sym typeface="Arial"/>
              </a:rPr>
              <a:t>APPLICAZIONE DEL PROGETTO 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it-IT" sz="6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L’obiettivo dell’applicazione pratica</a:t>
            </a:r>
            <a:r>
              <a:rPr lang="it-IT" sz="6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del lavoro progettato è stato raggiunto  attraverso percorsi differenti per le due classi (un </a:t>
            </a:r>
            <a:r>
              <a:rPr lang="it-IT" sz="6000" i="1">
                <a:latin typeface="Arial"/>
                <a:ea typeface="Arial"/>
                <a:cs typeface="Arial"/>
                <a:sym typeface="Arial"/>
              </a:rPr>
              <a:t>TOUR VIRTUALE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 anziché reale, tramite applicazione “Google Tour creator”, per la 1D; ed un’attività di </a:t>
            </a:r>
            <a:r>
              <a:rPr lang="it-IT" sz="6000" i="1">
                <a:latin typeface="Arial"/>
                <a:ea typeface="Arial"/>
                <a:cs typeface="Arial"/>
                <a:sym typeface="Arial"/>
              </a:rPr>
              <a:t>ROLE PLAY</a:t>
            </a:r>
            <a:r>
              <a:rPr lang="it-IT" sz="6000">
                <a:latin typeface="Arial"/>
                <a:ea typeface="Arial"/>
                <a:cs typeface="Arial"/>
                <a:sym typeface="Arial"/>
              </a:rPr>
              <a:t> sul gruppo classe, per la 1A).  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216000" lvl="0" indent="-2160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0666"/>
              <a:buNone/>
            </a:pPr>
            <a:r>
              <a:rPr lang="it-IT" sz="6000">
                <a:latin typeface="Arial"/>
                <a:ea typeface="Arial"/>
                <a:cs typeface="Arial"/>
                <a:sym typeface="Arial"/>
              </a:rPr>
              <a:t> 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260"/>
              </a:spcBef>
              <a:spcAft>
                <a:spcPts val="0"/>
              </a:spcAft>
              <a:buSzPct val="70000"/>
              <a:buNone/>
            </a:pPr>
            <a:endParaRPr sz="5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a88c4c3469ebc5b_0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OBIETTIVI </a:t>
            </a:r>
            <a:r>
              <a:rPr lang="it-IT" sz="3044"/>
              <a:t>(</a:t>
            </a:r>
            <a:r>
              <a:rPr lang="it-IT" sz="3044" i="1"/>
              <a:t>sapere - saper fare - saper essere)</a:t>
            </a:r>
            <a:r>
              <a:rPr lang="it-IT" sz="3044"/>
              <a:t> </a:t>
            </a:r>
            <a:endParaRPr sz="3044"/>
          </a:p>
        </p:txBody>
      </p:sp>
      <p:sp>
        <p:nvSpPr>
          <p:cNvPr id="109" name="Google Shape;109;g7a88c4c3469ebc5b_0"/>
          <p:cNvSpPr txBox="1">
            <a:spLocks noGrp="1"/>
          </p:cNvSpPr>
          <p:nvPr>
            <p:ph type="body" idx="1"/>
          </p:nvPr>
        </p:nvSpPr>
        <p:spPr>
          <a:xfrm>
            <a:off x="197125" y="1476450"/>
            <a:ext cx="4533900" cy="4925100"/>
          </a:xfrm>
          <a:prstGeom prst="rect">
            <a:avLst/>
          </a:prstGeom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605"/>
              <a:buNone/>
            </a:pPr>
            <a:r>
              <a:rPr lang="it-IT" sz="1700" b="1" i="1"/>
              <a:t>Obiettivi  didattico - disciplinari - sociali</a:t>
            </a:r>
            <a:endParaRPr sz="1700" b="1" i="1"/>
          </a:p>
          <a:p>
            <a:pPr marL="179999" lvl="0" indent="-19794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700"/>
              <a:buChar char="●"/>
            </a:pPr>
            <a:r>
              <a:rPr lang="it-IT" sz="1700"/>
              <a:t>Conoscere,  ricordare    e  saper  riportare  i  momenti  storici  che  hanno  interessato  la  vita  civile  della  città di  Monza e  sapersi orientare nel proprio territorio.</a:t>
            </a:r>
            <a:endParaRPr sz="1700"/>
          </a:p>
          <a:p>
            <a:pPr marL="179999" lvl="0" indent="-1979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-IT" sz="1700"/>
              <a:t>Essere  in  grado  di  applicare ed utilizzare le  differenti  tipologie  di  comunicazione  (visiva,  grafica,  multimediale,  orale, scritta…).</a:t>
            </a:r>
            <a:endParaRPr sz="1700"/>
          </a:p>
          <a:p>
            <a:pPr marL="179999" lvl="0" indent="-1979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-IT" sz="1700"/>
              <a:t>Saper prendere appunti.</a:t>
            </a:r>
            <a:endParaRPr sz="1700"/>
          </a:p>
          <a:p>
            <a:pPr marL="179999" lvl="0" indent="-1979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-IT" sz="1700"/>
              <a:t>Saper comporre  una  tavola  grafica  usando  le  tecniche acquisite. </a:t>
            </a:r>
            <a:endParaRPr sz="1700"/>
          </a:p>
          <a:p>
            <a:pPr marL="179999" lvl="0" indent="-1979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-IT" sz="1700"/>
              <a:t>Saper  usare  gli  strumenti  multimediali, declinandoli a seconda delle esigenze.</a:t>
            </a:r>
            <a:endParaRPr sz="1700"/>
          </a:p>
          <a:p>
            <a:pPr marL="179999" lvl="0" indent="-1979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-IT" sz="1700"/>
              <a:t>Saper  organizzare  il  lavoro  del  gruppo,  in  base  alle  competenze  dei  singoli  componenti.</a:t>
            </a:r>
            <a:endParaRPr sz="1700"/>
          </a:p>
          <a:p>
            <a:pPr marL="179999" lvl="0" indent="-1979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-IT" sz="1700"/>
              <a:t>Sapersi  calare  in  un  ruolo  specifico (Role play “Guida  turistica”).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605"/>
              <a:buNone/>
            </a:pPr>
            <a:endParaRPr sz="1600"/>
          </a:p>
        </p:txBody>
      </p:sp>
      <p:sp>
        <p:nvSpPr>
          <p:cNvPr id="110" name="Google Shape;110;g7a88c4c3469ebc5b_0"/>
          <p:cNvSpPr txBox="1">
            <a:spLocks noGrp="1"/>
          </p:cNvSpPr>
          <p:nvPr>
            <p:ph type="body" idx="2"/>
          </p:nvPr>
        </p:nvSpPr>
        <p:spPr>
          <a:xfrm>
            <a:off x="4987550" y="1476450"/>
            <a:ext cx="3918000" cy="49251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t" anchorCtr="0">
            <a:noAutofit/>
          </a:bodyPr>
          <a:lstStyle/>
          <a:p>
            <a:pPr marL="0" lvl="0" indent="-8999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770"/>
              <a:buNone/>
            </a:pPr>
            <a:r>
              <a:rPr lang="it-IT" sz="1760" b="1" i="1"/>
              <a:t>Obiettivi linguistici</a:t>
            </a:r>
            <a:r>
              <a:rPr lang="it-IT" sz="1760"/>
              <a:t> </a:t>
            </a:r>
            <a:endParaRPr sz="1760"/>
          </a:p>
          <a:p>
            <a:pPr marL="89999" lvl="0" indent="-16442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172"/>
              <a:buChar char="●"/>
            </a:pPr>
            <a:r>
              <a:rPr lang="it-IT" sz="1760"/>
              <a:t>Conoscere e saper usare: ● there is / there are,  ● question form-short answers  ● imperative/affermative/negative form  ● use of 3rd person.  </a:t>
            </a:r>
            <a:endParaRPr sz="1760"/>
          </a:p>
          <a:p>
            <a:pPr marL="89999" lvl="0" indent="-16442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72"/>
              <a:buChar char="●"/>
            </a:pPr>
            <a:r>
              <a:rPr lang="it-IT" sz="1760"/>
              <a:t>Saper usare il lessico appropriato (“places in a town”: church, town hall, square, market, arengario, museum, archeological site, river...) .</a:t>
            </a:r>
            <a:endParaRPr sz="1760"/>
          </a:p>
          <a:p>
            <a:pPr marL="89999" lvl="0" indent="-16442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72"/>
              <a:buChar char="●"/>
            </a:pPr>
            <a:r>
              <a:rPr lang="it-IT" sz="1760"/>
              <a:t>Essere in grado di utilizzare espressioni specifiche (“parlera”, “modo…etiam”…) da tradurre in L2 con perifrasi corrette. </a:t>
            </a:r>
            <a:endParaRPr sz="1760"/>
          </a:p>
          <a:p>
            <a:pPr marL="89999" lvl="0" indent="-16442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72"/>
              <a:buChar char="●"/>
            </a:pPr>
            <a:r>
              <a:rPr lang="it-IT" sz="1760"/>
              <a:t>Essere in grado di comprendere, dare indicazioni e trasmettere contenuti  in L2.</a:t>
            </a:r>
            <a:endParaRPr sz="176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770"/>
              <a:buNone/>
            </a:pPr>
            <a:endParaRPr sz="176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/>
              <a:t>PRETASK (</a:t>
            </a:r>
            <a:r>
              <a:rPr lang="it-IT" sz="2400"/>
              <a:t>MULTIMEDIA CONTENT + EXERCISE)</a:t>
            </a:r>
            <a:r>
              <a:rPr lang="it-IT"/>
              <a:t>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 rot="475">
            <a:off x="229448" y="1151350"/>
            <a:ext cx="86868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Presentazione della Monza medievale per mezzo della proiezione su LIM del video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Monza, the treasure of Theodolinda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 nuovo link con “Voiceover”: </a:t>
            </a:r>
            <a:r>
              <a:rPr lang="it-IT" sz="1100">
                <a:solidFill>
                  <a:schemeClr val="dk1"/>
                </a:solidFill>
              </a:rPr>
              <a:t> </a:t>
            </a:r>
            <a:r>
              <a:rPr lang="it-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https://edpuzzle.com/media/5fb5508a5abf2240ccddb4af</a:t>
            </a:r>
            <a:endParaRPr sz="1500" b="1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75" y="1936093"/>
            <a:ext cx="8496350" cy="487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 Thin"/>
              <a:buNone/>
            </a:pPr>
            <a:r>
              <a:rPr lang="it-IT" sz="3200"/>
              <a:t>BRAINSTORMING </a:t>
            </a:r>
            <a:r>
              <a:rPr lang="it-IT" sz="2400"/>
              <a:t>(SCAFFOLDING)</a:t>
            </a:r>
            <a:endParaRPr sz="2400"/>
          </a:p>
        </p:txBody>
      </p:sp>
      <p:pic>
        <p:nvPicPr>
          <p:cNvPr id="123" name="Google Shape;1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0031">
            <a:off x="5047775" y="1369899"/>
            <a:ext cx="3795326" cy="541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38163">
            <a:off x="104781" y="2095457"/>
            <a:ext cx="6035563" cy="304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52412" y="0"/>
            <a:ext cx="86106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/>
              <a:t>EVALUATION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52400" y="6038300"/>
            <a:ext cx="40680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66"/>
              <a:buNone/>
            </a:pPr>
            <a:r>
              <a:rPr lang="it-IT" sz="1265"/>
              <a:t>FINAL STUDENTS EVALUATION OF THE PROJECT</a:t>
            </a:r>
            <a:endParaRPr sz="1265"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2"/>
          </p:nvPr>
        </p:nvSpPr>
        <p:spPr>
          <a:xfrm>
            <a:off x="4789881" y="882603"/>
            <a:ext cx="40680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</a:pPr>
            <a:endParaRPr/>
          </a:p>
          <a:p>
            <a:pPr marL="0" lvl="0" indent="0" algn="l" rtl="0">
              <a:spcBef>
                <a:spcPts val="362"/>
              </a:spcBef>
              <a:spcAft>
                <a:spcPts val="0"/>
              </a:spcAft>
              <a:buSzPct val="106842"/>
              <a:buNone/>
            </a:pPr>
            <a:r>
              <a:rPr lang="it-IT" sz="1900"/>
              <a:t>KAHOOT GAME (TEACHER EVALUATION)</a:t>
            </a:r>
            <a:endParaRPr sz="1900"/>
          </a:p>
          <a:p>
            <a:pPr marL="0" lvl="0" indent="0" algn="l" rtl="0">
              <a:spcBef>
                <a:spcPts val="225"/>
              </a:spcBef>
              <a:spcAft>
                <a:spcPts val="0"/>
              </a:spcAft>
              <a:buSzPct val="70000"/>
              <a:buNone/>
            </a:pP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0197"/>
            <a:ext cx="4789874" cy="243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75" y="3019175"/>
            <a:ext cx="8676326" cy="31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6129"/>
              <a:buFont typeface="Libre Franklin Thin"/>
              <a:buNone/>
            </a:pPr>
            <a:r>
              <a:rPr lang="it-IT"/>
              <a:t>TASK – 1° FASE</a:t>
            </a:r>
            <a:br>
              <a:rPr lang="it-IT"/>
            </a:br>
            <a:r>
              <a:rPr lang="it-IT" sz="3100"/>
              <a:t>WORK GROUP / POWER POINT</a:t>
            </a:r>
            <a:endParaRPr sz="3100"/>
          </a:p>
        </p:txBody>
      </p:sp>
      <p:pic>
        <p:nvPicPr>
          <p:cNvPr id="140" name="Google Shape;140;p6" descr="Cattura_pp arengari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772816"/>
            <a:ext cx="4067944" cy="226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 descr="Cattura_Sogno Teodolin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65103"/>
            <a:ext cx="4067944" cy="228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 descr="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86953">
            <a:off x="4337721" y="2309952"/>
            <a:ext cx="2338265" cy="311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 descr="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27937">
            <a:off x="5997254" y="969464"/>
            <a:ext cx="2927171" cy="219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 descr="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37421">
            <a:off x="6026134" y="4257157"/>
            <a:ext cx="2939819" cy="220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/>
              <a:t>TASK – 2° FASE</a:t>
            </a:r>
            <a:br>
              <a:rPr lang="it-IT"/>
            </a:br>
            <a:r>
              <a:rPr lang="it-IT" sz="2800"/>
              <a:t>LEAFLET - TRANSCODING </a:t>
            </a:r>
            <a:endParaRPr sz="2800"/>
          </a:p>
        </p:txBody>
      </p:sp>
      <p:pic>
        <p:nvPicPr>
          <p:cNvPr id="150" name="Google Shape;150;p7" descr="Transcoding (30 Apr 2021 14_13_02)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1139334">
            <a:off x="5234296" y="561673"/>
            <a:ext cx="3947504" cy="29606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7"/>
          <p:cNvGraphicFramePr/>
          <p:nvPr/>
        </p:nvGraphicFramePr>
        <p:xfrm>
          <a:off x="0" y="3356992"/>
          <a:ext cx="6224014" cy="350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224014" imgH="3501008" progId="AcroExch.Document.DC">
                  <p:embed/>
                </p:oleObj>
              </mc:Choice>
              <mc:Fallback>
                <p:oleObj r:id="rId4" imgW="6224014" imgH="3501008" progId="AcroExch.Document.DC">
                  <p:embed/>
                  <p:pic>
                    <p:nvPicPr>
                      <p:cNvPr id="151" name="Google Shape;151;p7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3356992"/>
                        <a:ext cx="6224014" cy="3501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228600" y="311250"/>
            <a:ext cx="868680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it-IT" dirty="0"/>
              <a:t>POST TASK</a:t>
            </a:r>
            <a:br>
              <a:rPr lang="it-IT" dirty="0"/>
            </a:br>
            <a:r>
              <a:rPr lang="it-IT" sz="2800" dirty="0"/>
              <a:t>VIRTUAL AND REAL TOUR</a:t>
            </a:r>
            <a:endParaRPr sz="2800" dirty="0"/>
          </a:p>
        </p:txBody>
      </p:sp>
      <p:sp>
        <p:nvSpPr>
          <p:cNvPr id="157" name="Google Shape;157;p8"/>
          <p:cNvSpPr txBox="1"/>
          <p:nvPr/>
        </p:nvSpPr>
        <p:spPr>
          <a:xfrm>
            <a:off x="147976" y="1679402"/>
            <a:ext cx="4648200" cy="303003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b="1" u="sng" dirty="0">
                <a:solidFill>
                  <a:schemeClr val="dk1"/>
                </a:solidFill>
              </a:rPr>
              <a:t>MONZA AND ITS TREASURE</a:t>
            </a:r>
            <a:endParaRPr b="1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u="sng" dirty="0">
                <a:solidFill>
                  <a:schemeClr val="dk1"/>
                </a:solidFill>
              </a:rPr>
              <a:t> </a:t>
            </a:r>
            <a:r>
              <a:rPr lang="it-IT" dirty="0">
                <a:solidFill>
                  <a:schemeClr val="dk1"/>
                </a:solidFill>
              </a:rPr>
              <a:t>Accedi al seguente link, vai nella tendina del </a:t>
            </a:r>
            <a:r>
              <a:rPr lang="it-IT" i="1" dirty="0">
                <a:solidFill>
                  <a:schemeClr val="dk1"/>
                </a:solidFill>
              </a:rPr>
              <a:t>Menu</a:t>
            </a:r>
            <a:r>
              <a:rPr lang="it-IT" dirty="0">
                <a:solidFill>
                  <a:schemeClr val="dk1"/>
                </a:solidFill>
              </a:rPr>
              <a:t>, clicca </a:t>
            </a:r>
            <a:r>
              <a:rPr lang="it-IT" i="1" dirty="0">
                <a:solidFill>
                  <a:schemeClr val="dk1"/>
                </a:solidFill>
              </a:rPr>
              <a:t>Progetti</a:t>
            </a:r>
            <a:r>
              <a:rPr lang="it-IT" dirty="0">
                <a:solidFill>
                  <a:schemeClr val="dk1"/>
                </a:solidFill>
              </a:rPr>
              <a:t> e poi </a:t>
            </a:r>
            <a:r>
              <a:rPr lang="it-IT" i="1" dirty="0">
                <a:solidFill>
                  <a:schemeClr val="dk1"/>
                </a:solidFill>
              </a:rPr>
              <a:t>Monza and </a:t>
            </a:r>
            <a:r>
              <a:rPr lang="it-IT" i="1" dirty="0" err="1">
                <a:solidFill>
                  <a:schemeClr val="dk1"/>
                </a:solidFill>
              </a:rPr>
              <a:t>its</a:t>
            </a:r>
            <a:r>
              <a:rPr lang="it-IT" i="1" dirty="0">
                <a:solidFill>
                  <a:schemeClr val="dk1"/>
                </a:solidFill>
              </a:rPr>
              <a:t> </a:t>
            </a:r>
            <a:r>
              <a:rPr lang="it-IT" i="1" dirty="0" err="1">
                <a:solidFill>
                  <a:schemeClr val="dk1"/>
                </a:solidFill>
              </a:rPr>
              <a:t>tresures</a:t>
            </a:r>
            <a:r>
              <a:rPr lang="it-IT" i="1" dirty="0">
                <a:solidFill>
                  <a:schemeClr val="dk1"/>
                </a:solidFill>
              </a:rPr>
              <a:t>  </a:t>
            </a:r>
            <a:r>
              <a:rPr lang="it-IT" dirty="0">
                <a:solidFill>
                  <a:schemeClr val="dk1"/>
                </a:solidFill>
              </a:rPr>
              <a:t>e…NAVIGAAAA!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https://earth.google.com/web/@45.58427245,9.27574423,162.05712096a,1000d,30y,0h,0t,0r/data=MicKJQojCiExVzVGSWdfRkFNRVNfclNMeEVMWmktUjRfdW9Dd2lsc2s</a:t>
            </a:r>
            <a:endParaRPr lang="it-IT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578" y="3683648"/>
            <a:ext cx="3913376" cy="304709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rra">
  <a:themeElements>
    <a:clrScheme name="Terra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881</Words>
  <Application>Microsoft Office PowerPoint</Application>
  <PresentationFormat>Presentazione su schermo (4:3)</PresentationFormat>
  <Paragraphs>71</Paragraphs>
  <Slides>10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Libre Franklin</vt:lpstr>
      <vt:lpstr>Noto Sans Symbols</vt:lpstr>
      <vt:lpstr>Arial Narrow</vt:lpstr>
      <vt:lpstr>Libre Franklin Thin</vt:lpstr>
      <vt:lpstr>Arial</vt:lpstr>
      <vt:lpstr>Calibri</vt:lpstr>
      <vt:lpstr>Terra</vt:lpstr>
      <vt:lpstr>AcroExch.Document.DC</vt:lpstr>
      <vt:lpstr>CLIL TOUR  “MONZA AND ITS TREASURES” </vt:lpstr>
      <vt:lpstr> FINALITA’  DEL PROGETTO (in DAD) </vt:lpstr>
      <vt:lpstr>OBIETTIVI (sapere - saper fare - saper essere) </vt:lpstr>
      <vt:lpstr>PRETASK (MULTIMEDIA CONTENT + EXERCISE) </vt:lpstr>
      <vt:lpstr>BRAINSTORMING (SCAFFOLDING)</vt:lpstr>
      <vt:lpstr>EVALUATION</vt:lpstr>
      <vt:lpstr>TASK – 1° FASE WORK GROUP / POWER POINT</vt:lpstr>
      <vt:lpstr>TASK – 2° FASE LEAFLET - TRANSCODING </vt:lpstr>
      <vt:lpstr>POST TASK VIRTUAL AND REAL TOUR</vt:lpstr>
      <vt:lpstr>BILANCIO DELL’ ATTIVITA’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 TOUR  “MONZA AND ITS TREASURES” </dc:title>
  <dc:creator>CAM</dc:creator>
  <cp:lastModifiedBy>Ivana Maugeri</cp:lastModifiedBy>
  <cp:revision>5</cp:revision>
  <dcterms:created xsi:type="dcterms:W3CDTF">2021-05-14T16:41:44Z</dcterms:created>
  <dcterms:modified xsi:type="dcterms:W3CDTF">2021-07-15T17:14:29Z</dcterms:modified>
</cp:coreProperties>
</file>