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63" r:id="rId5"/>
    <p:sldId id="262" r:id="rId6"/>
    <p:sldId id="258" r:id="rId7"/>
    <p:sldId id="26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Maugeri" initials="IM" lastIdx="1" clrIdx="0">
    <p:extLst>
      <p:ext uri="{19B8F6BF-5375-455C-9EA6-DF929625EA0E}">
        <p15:presenceInfo xmlns:p15="http://schemas.microsoft.com/office/powerpoint/2012/main" userId="affe4fb37babd6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9C41CB-CAE2-49B0-A348-9ED486DB6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04B14D-E4CB-46CD-91F2-B01F0D6F4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B23BAA-6623-47DD-8974-8C0DBC56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349E-CC76-4AA4-AD2E-2C7BB82E7870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22AD23-CC66-432A-B8EA-A8DB4076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773AF9-2EFD-4ACF-974F-C8098EA1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F65F-9BD5-4DC4-A366-8C1D90DBA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99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E259E-BF55-435D-80DA-50E5E0DC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59DA54-8952-4E10-85DC-2C558C4DC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FAA3C8-38CF-4EC4-B001-D3956485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349E-CC76-4AA4-AD2E-2C7BB82E7870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C2DFB1-8E29-48BD-8FC4-C4CF3BA6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B2C83E-6383-416B-A828-9734DA5C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F65F-9BD5-4DC4-A366-8C1D90DBA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94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0DBF823-6DE4-474B-9217-89252A953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084FF1-9FC8-4E61-A926-D8FFF18FF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3B034D-D786-4EF0-BEAB-A7F4232C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349E-CC76-4AA4-AD2E-2C7BB82E7870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D8D5F6-2861-4BEC-B070-9A63EB86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3CC082-3073-4E58-B535-29414573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F65F-9BD5-4DC4-A366-8C1D90DBA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00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495FAB-A171-44ED-A450-4A6396AF0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473ED0-AAE1-48EA-8209-1C2872C9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8A38DD-0EB2-42CC-8FDA-7AA40B17A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349E-CC76-4AA4-AD2E-2C7BB82E7870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DB85F3-FABF-46CD-B14A-544AED1D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5FA0EE-B403-4B80-9228-2014FC96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F65F-9BD5-4DC4-A366-8C1D90DBA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10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5B02F-1481-4591-A90D-44D1415F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5C537A-1C4B-4741-9FE7-8ABE2ABFD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4909F2-523F-473E-B920-844E4EBA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349E-CC76-4AA4-AD2E-2C7BB82E7870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8F0C67-FF2E-4890-8334-F3C9056C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E89940-9907-4066-ADA3-6264D1FD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F65F-9BD5-4DC4-A366-8C1D90DBA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86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312B77-737D-4B41-9230-A469BB13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D8FAE7-7470-4084-8937-5575B864F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D911AF-922E-4F96-B07A-3B7ACF074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F0563E-8EE2-435E-B308-1CA7AC83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349E-CC76-4AA4-AD2E-2C7BB82E7870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EF6314-4AE0-41F8-B21D-B84DD2C6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1AEB2F-56F2-477F-8F2F-807A9F5B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F65F-9BD5-4DC4-A366-8C1D90DBA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56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C41C1-D317-4D61-AE35-6B2DF922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3A4081-3021-4722-BCE9-41FB59DB9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5F2ADF-428C-43C0-802B-F4B1650A7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AAF752D-E264-46AF-AEF3-A035E5390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6DD0D11-50CC-49B9-A592-012D2ED28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FB4FB4D-5823-4977-8FEB-AEEC0533D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349E-CC76-4AA4-AD2E-2C7BB82E7870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28AD577-DFFA-4110-B30D-74F82E46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B83434C-D218-46AD-A2B3-78FECFCF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F65F-9BD5-4DC4-A366-8C1D90DBA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75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0C6BC0-1675-426C-9BD7-4801527D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27BBAEB-C1E2-4ED6-9DAA-B108054E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349E-CC76-4AA4-AD2E-2C7BB82E7870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B24D66-5EFB-412C-ACB2-675884C0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101258-511E-4AC3-ACEF-9C915A9A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F65F-9BD5-4DC4-A366-8C1D90DBA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23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A4B97C8-DE6A-4924-9AF3-96F1B48F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349E-CC76-4AA4-AD2E-2C7BB82E7870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1AB066-7C1C-41AF-95A8-846DBDB1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DFCE03-E9AD-49DC-8410-62D5F408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F65F-9BD5-4DC4-A366-8C1D90DBA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05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F0EF73-605F-4861-93E1-D465E92A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D8488A-D401-4100-8097-AAF837B7B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3C7DA1-6168-4305-8D98-A49318C8C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AA9183-3723-4F77-85C1-8CBC320E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349E-CC76-4AA4-AD2E-2C7BB82E7870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848417-0C4A-4515-B6E6-B1383A14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60B1F1-0ED9-463B-B5DE-D9740722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F65F-9BD5-4DC4-A366-8C1D90DBA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0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E2DBFE-533C-42C2-A983-83E43CAE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2FAA3D3-459C-485F-9C9C-575FA5A2A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F182EE-308F-4663-934B-71921FCA0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2BEF90-A40C-4D3C-BE06-520CBF9A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349E-CC76-4AA4-AD2E-2C7BB82E7870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9D35A3-22F3-423D-8B9B-24ADA59B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2223EB-6C63-42CB-AFB2-A7CB62A5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F65F-9BD5-4DC4-A366-8C1D90DBA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52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F56A0C4-49FC-4359-BC2A-ECDE4C77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46B5DA-394F-439B-ADEF-B1109B567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BE562D-D721-4C4B-A1B6-28CFBA90D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C349E-CC76-4AA4-AD2E-2C7BB82E7870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585C51-59FA-44F2-B1AC-827140806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D667DA-F77B-4D28-9D2D-0D2B4E306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2F65F-9BD5-4DC4-A366-8C1D90DBA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37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hyperlink" Target="https://drive.google.com/file/d/1nWI28voiMRCdCP1D_IBcVB4YOT5z4B8o/view" TargetMode="External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inglink.com/scene/1450911526251659266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thinglink.com/scene/143637527279750349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inglink.com/scene/1450892377613926402" TargetMode="External"/><Relationship Id="rId5" Type="http://schemas.openxmlformats.org/officeDocument/2006/relationships/image" Target="../media/image14.JPG"/><Relationship Id="rId10" Type="http://schemas.openxmlformats.org/officeDocument/2006/relationships/image" Target="../media/image15.png"/><Relationship Id="rId4" Type="http://schemas.openxmlformats.org/officeDocument/2006/relationships/image" Target="../media/image13.jpe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5F1DEB6-6582-43AE-83EA-CB34D9AF9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Visiting the Royal Villa 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 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a </a:t>
            </a:r>
            <a:r>
              <a:rPr lang="en-US" sz="2200" b="1" dirty="0" err="1">
                <a:solidFill>
                  <a:srgbClr val="FFFFFF"/>
                </a:solidFill>
              </a:rPr>
              <a:t>cura</a:t>
            </a:r>
            <a:r>
              <a:rPr lang="en-US" sz="2200" b="1" dirty="0">
                <a:solidFill>
                  <a:srgbClr val="FFFFFF"/>
                </a:solidFill>
              </a:rPr>
              <a:t> di </a:t>
            </a:r>
            <a:r>
              <a:rPr lang="en-US" sz="2200" b="1" dirty="0" err="1">
                <a:solidFill>
                  <a:srgbClr val="FFFFFF"/>
                </a:solidFill>
              </a:rPr>
              <a:t>Rossella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Covelli</a:t>
            </a:r>
            <a:r>
              <a:rPr lang="en-US" sz="2200" b="1" dirty="0">
                <a:solidFill>
                  <a:srgbClr val="FFFFFF"/>
                </a:solidFill>
              </a:rPr>
              <a:t>, Maria Filomena De Gennaro e 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Ivana Grazia Maugeri </a:t>
            </a:r>
            <a:br>
              <a:rPr lang="en-US" sz="2200" b="1" dirty="0">
                <a:solidFill>
                  <a:srgbClr val="FFFFFF"/>
                </a:solidFill>
              </a:rPr>
            </a:b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CLASSI: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1D </a:t>
            </a:r>
            <a:r>
              <a:rPr lang="en-US" sz="2200" b="1" dirty="0" err="1">
                <a:solidFill>
                  <a:srgbClr val="FFFFFF"/>
                </a:solidFill>
              </a:rPr>
              <a:t>Plesso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Ardigò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4A </a:t>
            </a:r>
            <a:r>
              <a:rPr lang="en-US" sz="2200" b="1" dirty="0" err="1">
                <a:solidFill>
                  <a:srgbClr val="FFFFFF"/>
                </a:solidFill>
              </a:rPr>
              <a:t>Plesso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Rubinowicz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5A e 5B </a:t>
            </a:r>
            <a:r>
              <a:rPr lang="en-US" sz="2200" b="1" dirty="0" err="1">
                <a:solidFill>
                  <a:srgbClr val="FFFFFF"/>
                </a:solidFill>
              </a:rPr>
              <a:t>Plesso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Raiberti</a:t>
            </a:r>
            <a:br>
              <a:rPr lang="en-US" sz="2200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erba, esterni, acqua, fiume&#10;&#10;Descrizione generata automaticamente">
            <a:extLst>
              <a:ext uri="{FF2B5EF4-FFF2-40B4-BE49-F238E27FC236}">
                <a16:creationId xmlns:a16="http://schemas.microsoft.com/office/drawing/2014/main" id="{7A7526BF-2C8D-4428-8763-EAC5BA825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4830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5083BFD-E48C-4FD5-B5BB-3A74A7822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56" y="209862"/>
            <a:ext cx="5448730" cy="2404280"/>
          </a:xfrm>
        </p:spPr>
        <p:txBody>
          <a:bodyPr anchor="b">
            <a:normAutofit fontScale="90000"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											OBIETTIVI</a:t>
            </a:r>
            <a:br>
              <a:rPr lang="it-IT" b="1" dirty="0">
                <a:solidFill>
                  <a:schemeClr val="tx2"/>
                </a:solidFill>
              </a:rPr>
            </a:br>
            <a:br>
              <a:rPr lang="it-IT" b="1" dirty="0">
                <a:solidFill>
                  <a:schemeClr val="tx2"/>
                </a:solidFill>
              </a:rPr>
            </a:br>
            <a:endParaRPr lang="it-IT" b="1" dirty="0">
              <a:solidFill>
                <a:schemeClr val="tx2"/>
              </a:solidFill>
            </a:endParaRPr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37FF87-8385-4953-8C71-799523CD7EB4}"/>
              </a:ext>
            </a:extLst>
          </p:cNvPr>
          <p:cNvSpPr txBox="1"/>
          <p:nvPr/>
        </p:nvSpPr>
        <p:spPr>
          <a:xfrm>
            <a:off x="126609" y="1111309"/>
            <a:ext cx="118590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OBIETTIVI DISCIPLINARI </a:t>
            </a:r>
          </a:p>
          <a:p>
            <a:r>
              <a:rPr lang="it-IT" dirty="0"/>
              <a:t>Riconoscere e disegnare le diverse parti di una casa, gli arredi e individuare le differenze tra i vari tipi di casa</a:t>
            </a:r>
          </a:p>
          <a:p>
            <a:r>
              <a:rPr lang="it-IT" dirty="0"/>
              <a:t>Utilizzare consapevolmente strumenti, tecniche e regole della rappresentazione visiva per una produzione creativa personale</a:t>
            </a:r>
          </a:p>
          <a:p>
            <a:r>
              <a:rPr lang="it-IT" dirty="0"/>
              <a:t>Utilizzare le tecniche e i linguaggi, integrando più codici e facendo riferimento ad altre discipline</a:t>
            </a:r>
          </a:p>
          <a:p>
            <a:r>
              <a:rPr lang="it-IT" dirty="0"/>
              <a:t>Saper descrivere un luogo del patrimonio ambientale, storicoartistico e museale del territorio</a:t>
            </a:r>
          </a:p>
          <a:p>
            <a:endParaRPr lang="it-IT" dirty="0"/>
          </a:p>
          <a:p>
            <a:r>
              <a:rPr lang="it-IT" b="1" dirty="0"/>
              <a:t>OBIETTIVI LINGUISTICI </a:t>
            </a:r>
          </a:p>
          <a:p>
            <a:r>
              <a:rPr lang="it-IT" dirty="0"/>
              <a:t>Riconoscere i vocaboli relativi agli ambienti e agli arredi di una casa, gli aggettivi qualificativi: (es. </a:t>
            </a:r>
            <a:r>
              <a:rPr lang="it-IT" i="1" dirty="0"/>
              <a:t>big, small, </a:t>
            </a:r>
            <a:r>
              <a:rPr lang="it-IT" i="1" dirty="0" err="1"/>
              <a:t>huge</a:t>
            </a:r>
            <a:r>
              <a:rPr lang="it-IT" i="1" dirty="0"/>
              <a:t>, </a:t>
            </a:r>
            <a:r>
              <a:rPr lang="it-IT" i="1" dirty="0" err="1"/>
              <a:t>gigantic</a:t>
            </a:r>
            <a:r>
              <a:rPr lang="it-IT" i="1" dirty="0"/>
              <a:t>, </a:t>
            </a:r>
            <a:r>
              <a:rPr lang="it-IT" i="1" dirty="0" err="1"/>
              <a:t>modern</a:t>
            </a:r>
            <a:r>
              <a:rPr lang="it-IT" i="1" dirty="0"/>
              <a:t>, new, </a:t>
            </a:r>
            <a:r>
              <a:rPr lang="it-IT" i="1" dirty="0" err="1"/>
              <a:t>old</a:t>
            </a:r>
            <a:r>
              <a:rPr lang="it-IT" i="1" dirty="0"/>
              <a:t>, </a:t>
            </a:r>
            <a:r>
              <a:rPr lang="it-IT" i="1" dirty="0" err="1"/>
              <a:t>ancient</a:t>
            </a:r>
            <a:r>
              <a:rPr lang="it-IT" i="1" dirty="0"/>
              <a:t>, </a:t>
            </a:r>
            <a:r>
              <a:rPr lang="it-IT" i="1" dirty="0" err="1"/>
              <a:t>bright</a:t>
            </a:r>
            <a:r>
              <a:rPr lang="it-IT" i="1" dirty="0"/>
              <a:t>, dark</a:t>
            </a:r>
            <a:r>
              <a:rPr lang="it-IT" dirty="0"/>
              <a:t>)</a:t>
            </a:r>
          </a:p>
          <a:p>
            <a:r>
              <a:rPr lang="it-IT" dirty="0"/>
              <a:t>Sapere descrivere per iscritto e oralmente le parti di una casa e gli arredi utilizzando i vocaboli appresi e le strutture</a:t>
            </a:r>
          </a:p>
          <a:p>
            <a:endParaRPr lang="it-IT" i="1" dirty="0"/>
          </a:p>
          <a:p>
            <a:r>
              <a:rPr lang="it-IT" b="1" dirty="0"/>
              <a:t>OBIETTIVI DIGITALI </a:t>
            </a:r>
          </a:p>
          <a:p>
            <a:r>
              <a:rPr lang="it-IT" dirty="0"/>
              <a:t>Progettare e costruire i disegni e la descrizione orale della propria casa ideale, all’interno di una mappa sonora che permetta agli alunni di condividere quanto elaborato in seguito alla visita virtuale alla Villa Reale</a:t>
            </a:r>
          </a:p>
          <a:p>
            <a:endParaRPr lang="it-IT" dirty="0"/>
          </a:p>
          <a:p>
            <a:r>
              <a:rPr lang="it-IT" b="1" dirty="0"/>
              <a:t>OBIETTIVI TRASVERSALI</a:t>
            </a:r>
          </a:p>
          <a:p>
            <a:r>
              <a:rPr lang="it-IT" dirty="0"/>
              <a:t>Lavorare in gruppo, progettare un disegno/modellino, condividere scelte e decisioni, acquisire senso di responsabilità, rispettare i diversi punti di vista, trovare soluzioni per superare le difficoltà.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244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F0AABC-8D3B-4AFF-BFF8-5EB569454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/>
          </a:bodyPr>
          <a:lstStyle/>
          <a:p>
            <a:r>
              <a:rPr lang="it-IT" sz="4000" b="1" dirty="0">
                <a:solidFill>
                  <a:schemeClr val="tx2"/>
                </a:solidFill>
              </a:rPr>
              <a:t>DESCRIZIONE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21995BF-4E25-499C-B46C-33BFE5D80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4171528"/>
            <a:ext cx="9163757" cy="3403855"/>
          </a:xfrm>
        </p:spPr>
        <p:txBody>
          <a:bodyPr anchor="ctr">
            <a:normAutofit/>
          </a:bodyPr>
          <a:lstStyle/>
          <a:p>
            <a:r>
              <a:rPr lang="it-IT" sz="2000" dirty="0">
                <a:solidFill>
                  <a:schemeClr val="tx2"/>
                </a:solidFill>
              </a:rPr>
              <a:t>La villa reale è uno dei luoghi più importanti e rappresentativi della città di Monza dal punto di vista artistico e storico e conoscerla in maniera approfondita contribuisce ad arricchire la consapevolezza culturale e civica degli alunni. Le classi, alla scoperta degli ambienti di corte, hanno imparato a conoscere più da vicino la casa di un sovrano e della sua corte. Dopo aver fatto una visita virtuale, gli alunni hanno realizzato delle mappe sonore con i disegni della loro casa ideale, impreziosendoli con particolari personali. </a:t>
            </a:r>
          </a:p>
          <a:p>
            <a:endParaRPr lang="it-IT" sz="800" dirty="0">
              <a:solidFill>
                <a:schemeClr val="tx2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5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5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65" name="Freeform: Shape 5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Immagine 19" descr="Immagine che contiene erba, cielo, esterni, edificio&#10;&#10;Descrizione generata automaticamente">
            <a:extLst>
              <a:ext uri="{FF2B5EF4-FFF2-40B4-BE49-F238E27FC236}">
                <a16:creationId xmlns:a16="http://schemas.microsoft.com/office/drawing/2014/main" id="{9A78C7EC-4CDA-40D8-9226-B88FEAD8137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b="5781"/>
          <a:stretch/>
        </p:blipFill>
        <p:spPr>
          <a:xfrm>
            <a:off x="1337647" y="320231"/>
            <a:ext cx="9455254" cy="2836567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26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3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CFB3666-CC82-4913-92D4-4A5E6A617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3" y="457200"/>
            <a:ext cx="2795588" cy="20605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68F2D2D-545D-4022-AD73-7F4B2D1D2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3" y="2593975"/>
            <a:ext cx="2795588" cy="380841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519D7E8-A159-4797-8B48-8FB1B4A0C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3" y="457200"/>
            <a:ext cx="2619375" cy="19304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A7237B5-B99A-4FAB-9C57-9212A6E55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3" y="2463800"/>
            <a:ext cx="2619375" cy="192722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5F1040E-4632-4A4C-B00E-ACB08E61B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3" y="4465638"/>
            <a:ext cx="2619375" cy="19351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98D8E87-9676-4179-876B-1F58C0B407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38" y="457200"/>
            <a:ext cx="3268663" cy="442118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819462CB-F2EF-4006-9D27-CCDCC78708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38" y="4954588"/>
            <a:ext cx="3268663" cy="1446213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BFA63772-A03F-4254-A3BB-84E710EBE2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457575"/>
            <a:ext cx="2155825" cy="2943225"/>
          </a:xfrm>
          <a:prstGeom prst="rect">
            <a:avLst/>
          </a:prstGeom>
        </p:spPr>
      </p:pic>
      <p:sp>
        <p:nvSpPr>
          <p:cNvPr id="48" name="Rettangolo 47">
            <a:extLst>
              <a:ext uri="{FF2B5EF4-FFF2-40B4-BE49-F238E27FC236}">
                <a16:creationId xmlns:a16="http://schemas.microsoft.com/office/drawing/2014/main" id="{69B635C7-58F8-4189-B351-2E1BD6B9AB7D}"/>
              </a:ext>
            </a:extLst>
          </p:cNvPr>
          <p:cNvSpPr/>
          <p:nvPr/>
        </p:nvSpPr>
        <p:spPr>
          <a:xfrm>
            <a:off x="9474200" y="209224"/>
            <a:ext cx="270509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nostra visita virtuale  </a:t>
            </a:r>
          </a:p>
          <a:p>
            <a:pPr algn="ctr"/>
            <a:r>
              <a:rPr lang="it-IT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le attività svolte </a:t>
            </a:r>
            <a:endParaRPr lang="it-IT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16557A59-F217-4D5A-80D9-4ACEC8308C32}"/>
              </a:ext>
            </a:extLst>
          </p:cNvPr>
          <p:cNvSpPr/>
          <p:nvPr/>
        </p:nvSpPr>
        <p:spPr>
          <a:xfrm>
            <a:off x="1104259" y="6428935"/>
            <a:ext cx="952562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https://drive.google.com/file/d/1nWI28voiMRCdCP1D_IBcVB4YOT5z4B8o/view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299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0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5" y="318582"/>
            <a:ext cx="455676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magine 2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07202C2-3332-441B-A4E2-93F217AE0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18" y="318582"/>
            <a:ext cx="1422680" cy="1896907"/>
          </a:xfrm>
          <a:prstGeom prst="rect">
            <a:avLst/>
          </a:prstGeom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1620840-AFC0-464E-8E2D-6BCE3AD63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66" r="4" b="34937"/>
          <a:stretch/>
        </p:blipFill>
        <p:spPr>
          <a:xfrm>
            <a:off x="7585048" y="333326"/>
            <a:ext cx="1882181" cy="1882162"/>
          </a:xfrm>
          <a:prstGeom prst="rect">
            <a:avLst/>
          </a:prstGeom>
        </p:spPr>
      </p:pic>
      <p:pic>
        <p:nvPicPr>
          <p:cNvPr id="20" name="Immagine 19" descr="Immagine che contiene testo&#10;&#10;Descrizione generata automaticamente">
            <a:extLst>
              <a:ext uri="{FF2B5EF4-FFF2-40B4-BE49-F238E27FC236}">
                <a16:creationId xmlns:a16="http://schemas.microsoft.com/office/drawing/2014/main" id="{0FC7DB81-E650-4616-9691-FB4C2CD93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51" y="333327"/>
            <a:ext cx="1411621" cy="1882162"/>
          </a:xfrm>
          <a:prstGeom prst="rect">
            <a:avLst/>
          </a:prstGeom>
        </p:spPr>
      </p:pic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A7F9529F-4E7F-47EF-B625-EA42D3E2B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r="40885"/>
          <a:stretch/>
        </p:blipFill>
        <p:spPr>
          <a:xfrm>
            <a:off x="440272" y="2860723"/>
            <a:ext cx="4114800" cy="3450534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650" y="2429124"/>
            <a:ext cx="4561251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578D75-4E35-4D45-8F30-7886B0CD02C0}"/>
              </a:ext>
            </a:extLst>
          </p:cNvPr>
          <p:cNvSpPr txBox="1"/>
          <p:nvPr/>
        </p:nvSpPr>
        <p:spPr>
          <a:xfrm>
            <a:off x="5262159" y="2758930"/>
            <a:ext cx="3944010" cy="345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https://www.thinglink.com/scene/1450892377613926402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https://www.thinglink.com/scene/1436375272797503490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https://www.thinglink.com/scene/1450911526251659266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88E9566-F6FB-4094-ADDE-CFC1DD15D84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r="44719" b="3"/>
          <a:stretch/>
        </p:blipFill>
        <p:spPr>
          <a:xfrm>
            <a:off x="9951901" y="2539428"/>
            <a:ext cx="1821524" cy="1821549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FDA75B0C-6051-4B7A-9C0A-631EFA0AB4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262"/>
          <a:stretch/>
        </p:blipFill>
        <p:spPr>
          <a:xfrm>
            <a:off x="9856552" y="4740785"/>
            <a:ext cx="2012217" cy="1725812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DC48FC2D-422B-449A-9F8F-894B1D71DA5F}"/>
              </a:ext>
            </a:extLst>
          </p:cNvPr>
          <p:cNvSpPr/>
          <p:nvPr/>
        </p:nvSpPr>
        <p:spPr>
          <a:xfrm>
            <a:off x="320046" y="819971"/>
            <a:ext cx="45567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Prodotti realizzati </a:t>
            </a:r>
          </a:p>
          <a:p>
            <a:pPr algn="ctr"/>
            <a:r>
              <a:rPr lang="it-IT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dai ragazzi </a:t>
            </a:r>
          </a:p>
        </p:txBody>
      </p:sp>
    </p:spTree>
    <p:extLst>
      <p:ext uri="{BB962C8B-B14F-4D97-AF65-F5344CB8AC3E}">
        <p14:creationId xmlns:p14="http://schemas.microsoft.com/office/powerpoint/2010/main" val="200749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0C65AF-480C-4548-B926-02DB16E7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9" y="1153552"/>
            <a:ext cx="10684151" cy="6664366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5200" b="1" dirty="0">
                <a:solidFill>
                  <a:schemeClr val="tx2"/>
                </a:solidFill>
              </a:rPr>
            </a:br>
            <a:endParaRPr lang="en-US" sz="27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e 3">
            <a:extLst>
              <a:ext uri="{FF2B5EF4-FFF2-40B4-BE49-F238E27FC236}">
                <a16:creationId xmlns:a16="http://schemas.microsoft.com/office/drawing/2014/main" id="{DEC5A053-D6D5-49E2-9FC0-3B37489780DB}"/>
              </a:ext>
            </a:extLst>
          </p:cNvPr>
          <p:cNvSpPr/>
          <p:nvPr/>
        </p:nvSpPr>
        <p:spPr>
          <a:xfrm>
            <a:off x="631312" y="1280574"/>
            <a:ext cx="10816198" cy="5598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Motivazione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 err="1">
                <a:solidFill>
                  <a:schemeClr val="bg1"/>
                </a:solidFill>
              </a:rPr>
              <a:t>Naturale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curiosità</a:t>
            </a:r>
            <a:r>
              <a:rPr lang="en-US" sz="3600" b="1" dirty="0">
                <a:solidFill>
                  <a:schemeClr val="bg1"/>
                </a:solidFill>
              </a:rPr>
              <a:t> e </a:t>
            </a:r>
            <a:r>
              <a:rPr lang="en-US" sz="3600" b="1" dirty="0" err="1">
                <a:solidFill>
                  <a:schemeClr val="bg1"/>
                </a:solidFill>
              </a:rPr>
              <a:t>voglia</a:t>
            </a:r>
            <a:r>
              <a:rPr lang="en-US" sz="3600" b="1" dirty="0">
                <a:solidFill>
                  <a:schemeClr val="bg1"/>
                </a:solidFill>
              </a:rPr>
              <a:t> di </a:t>
            </a:r>
            <a:r>
              <a:rPr lang="en-US" sz="3600" b="1" dirty="0" err="1">
                <a:solidFill>
                  <a:schemeClr val="bg1"/>
                </a:solidFill>
              </a:rPr>
              <a:t>scoperta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 err="1">
                <a:solidFill>
                  <a:schemeClr val="bg1"/>
                </a:solidFill>
              </a:rPr>
              <a:t>Voglia</a:t>
            </a:r>
            <a:r>
              <a:rPr lang="en-US" sz="3600" b="1" dirty="0">
                <a:solidFill>
                  <a:schemeClr val="bg1"/>
                </a:solidFill>
              </a:rPr>
              <a:t> di </a:t>
            </a:r>
            <a:r>
              <a:rPr lang="en-US" sz="3600" b="1" dirty="0" err="1">
                <a:solidFill>
                  <a:schemeClr val="bg1"/>
                </a:solidFill>
              </a:rPr>
              <a:t>apprendere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 err="1">
                <a:solidFill>
                  <a:schemeClr val="bg1"/>
                </a:solidFill>
              </a:rPr>
              <a:t>Collaborazione</a:t>
            </a:r>
            <a:r>
              <a:rPr lang="en-US" sz="3600" b="1" dirty="0">
                <a:solidFill>
                  <a:schemeClr val="bg1"/>
                </a:solidFill>
              </a:rPr>
              <a:t>/ </a:t>
            </a:r>
            <a:r>
              <a:rPr lang="en-US" sz="3600" b="1" dirty="0" err="1">
                <a:solidFill>
                  <a:schemeClr val="bg1"/>
                </a:solidFill>
              </a:rPr>
              <a:t>Interazione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 err="1">
                <a:solidFill>
                  <a:schemeClr val="bg1"/>
                </a:solidFill>
              </a:rPr>
              <a:t>Socializzazione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 err="1">
                <a:solidFill>
                  <a:schemeClr val="bg1"/>
                </a:solidFill>
              </a:rPr>
              <a:t>Inclusione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 err="1">
                <a:solidFill>
                  <a:schemeClr val="bg1"/>
                </a:solidFill>
              </a:rPr>
              <a:t>Sviluppo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delle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varie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competenze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(in </a:t>
            </a:r>
            <a:r>
              <a:rPr lang="en-US" sz="3600" b="1" dirty="0" err="1">
                <a:solidFill>
                  <a:schemeClr val="bg1"/>
                </a:solidFill>
              </a:rPr>
              <a:t>particolare</a:t>
            </a:r>
            <a:r>
              <a:rPr lang="en-US" sz="3600" b="1" dirty="0">
                <a:solidFill>
                  <a:schemeClr val="bg1"/>
                </a:solidFill>
              </a:rPr>
              <a:t> quelle </a:t>
            </a:r>
            <a:r>
              <a:rPr lang="en-US" sz="3600" b="1" dirty="0" err="1">
                <a:solidFill>
                  <a:schemeClr val="bg1"/>
                </a:solidFill>
              </a:rPr>
              <a:t>digitali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7B47246-7308-423F-94C3-FEBAE87D41D7}"/>
              </a:ext>
            </a:extLst>
          </p:cNvPr>
          <p:cNvSpPr/>
          <p:nvPr/>
        </p:nvSpPr>
        <p:spPr>
          <a:xfrm>
            <a:off x="744490" y="428022"/>
            <a:ext cx="441800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200" b="1" dirty="0">
                <a:solidFill>
                  <a:srgbClr val="44546A"/>
                </a:solidFill>
                <a:latin typeface="Calibri Light" panose="020F0302020204030204"/>
                <a:ea typeface="+mj-ea"/>
                <a:cs typeface="+mj-cs"/>
              </a:rPr>
              <a:t>PUNTI DI FORZA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38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0C65AF-480C-4548-B926-02DB16E7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94" y="1533378"/>
            <a:ext cx="11971606" cy="7269278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b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dirty="0"/>
              <a:t> </a:t>
            </a:r>
            <a:br>
              <a:rPr lang="it-IT" dirty="0"/>
            </a:br>
            <a:br>
              <a:rPr lang="en-US" sz="5200" b="1" dirty="0">
                <a:solidFill>
                  <a:schemeClr val="tx2"/>
                </a:solidFill>
              </a:rPr>
            </a:br>
            <a:br>
              <a:rPr lang="en-US" sz="5200" b="1" dirty="0">
                <a:solidFill>
                  <a:schemeClr val="tx2"/>
                </a:solidFill>
              </a:rPr>
            </a:br>
            <a:endParaRPr lang="en-US" sz="27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e 2">
            <a:extLst>
              <a:ext uri="{FF2B5EF4-FFF2-40B4-BE49-F238E27FC236}">
                <a16:creationId xmlns:a16="http://schemas.microsoft.com/office/drawing/2014/main" id="{81E8A991-2DE8-4B7F-9F71-E918A670C3EA}"/>
              </a:ext>
            </a:extLst>
          </p:cNvPr>
          <p:cNvSpPr/>
          <p:nvPr/>
        </p:nvSpPr>
        <p:spPr>
          <a:xfrm>
            <a:off x="745589" y="2333315"/>
            <a:ext cx="4811150" cy="365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La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gestione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di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alcune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parti del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lavoro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distanza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e la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conseguente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difficoltà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nel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mettere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in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pratica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lo scaffolding.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4310546A-09BD-4BC5-BEFB-72F3CEB0444E}"/>
              </a:ext>
            </a:extLst>
          </p:cNvPr>
          <p:cNvSpPr/>
          <p:nvPr/>
        </p:nvSpPr>
        <p:spPr>
          <a:xfrm>
            <a:off x="5922499" y="2280052"/>
            <a:ext cx="4811150" cy="38393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Calibri Light" panose="020F0302020204030204"/>
              <a:ea typeface="+mj-ea"/>
              <a:cs typeface="+mj-cs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Calibri Light" panose="020F0302020204030204"/>
              <a:ea typeface="+mj-ea"/>
              <a:cs typeface="+mj-cs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La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visita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in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presenza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alla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Villa e la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possibilità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di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avere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il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supporto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degli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esperti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avrebbe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implementato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e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rafforzato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il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lavoro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svolto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. </a:t>
            </a:r>
            <a:br>
              <a:rPr lang="en-US" sz="24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</a:br>
            <a:br>
              <a:rPr lang="en-US" sz="4700" b="1" dirty="0">
                <a:solidFill>
                  <a:srgbClr val="44546A"/>
                </a:solidFill>
                <a:latin typeface="Calibri Light" panose="020F0302020204030204"/>
                <a:ea typeface="+mj-ea"/>
                <a:cs typeface="+mj-cs"/>
              </a:rPr>
            </a:b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1960AE0-022A-460E-90A8-960BD1D7A0E6}"/>
              </a:ext>
            </a:extLst>
          </p:cNvPr>
          <p:cNvSpPr/>
          <p:nvPr/>
        </p:nvSpPr>
        <p:spPr>
          <a:xfrm>
            <a:off x="1065852" y="365065"/>
            <a:ext cx="573573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200" b="1" dirty="0">
                <a:solidFill>
                  <a:srgbClr val="44546A"/>
                </a:solidFill>
                <a:latin typeface="Calibri Light" panose="020F0302020204030204"/>
                <a:ea typeface="+mj-ea"/>
                <a:cs typeface="+mj-cs"/>
              </a:rPr>
              <a:t>PUNTI DI DEBOLEZZA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5315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351</TotalTime>
  <Words>510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Visiting the Royal Villa    a cura di Rossella Covelli, Maria Filomena De Gennaro e  Ivana Grazia Maugeri   CLASSI: 1D Plesso Ardigò 4A Plesso Rubinowicz 5A e 5B Plesso Raiberti </vt:lpstr>
      <vt:lpstr>           OBIETTIVI  </vt:lpstr>
      <vt:lpstr>DESCRIZIONE</vt:lpstr>
      <vt:lpstr>Presentazione standard di PowerPoint</vt:lpstr>
      <vt:lpstr>Presentazione standard di PowerPoint</vt:lpstr>
      <vt:lpstr>   </vt:lpstr>
      <vt:lpstr>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OBIETTIVI</dc:title>
  <dc:creator>Ivana Maugeri</dc:creator>
  <cp:lastModifiedBy>Ivana Maugeri</cp:lastModifiedBy>
  <cp:revision>24</cp:revision>
  <dcterms:created xsi:type="dcterms:W3CDTF">2021-05-14T12:10:17Z</dcterms:created>
  <dcterms:modified xsi:type="dcterms:W3CDTF">2021-07-15T17:18:17Z</dcterms:modified>
</cp:coreProperties>
</file>