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5143500" type="screen16x9"/>
  <p:notesSz cx="6858000" cy="9144000"/>
  <p:embeddedFontLst>
    <p:embeddedFont>
      <p:font typeface="Architects Daughter" panose="020B060402020202020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Lato Light" panose="020F0302020204030203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SfT8Na5H+mYgwJyOYLn2BEwWw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34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 rot="-236749">
            <a:off x="2298932" y="966159"/>
            <a:ext cx="4546146" cy="321117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5175" y="1666875"/>
            <a:ext cx="2533650" cy="180975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EE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0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1138" y="1098305"/>
            <a:ext cx="3710577" cy="3050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 txBox="1"/>
          <p:nvPr/>
        </p:nvSpPr>
        <p:spPr>
          <a:xfrm>
            <a:off x="3620385" y="2969941"/>
            <a:ext cx="23072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0" u="none" strike="noStrike" cap="non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Amici di penna ….. oltre le Alpi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480" y="1232717"/>
            <a:ext cx="2966567" cy="21056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/>
        </p:nvSpPr>
        <p:spPr>
          <a:xfrm>
            <a:off x="3253480" y="3341589"/>
            <a:ext cx="29665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i="0" u="none" strike="noStrike" cap="non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Cuccioli al canile, a casa e online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81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4139" y="1148316"/>
            <a:ext cx="2815722" cy="21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2971799" y="3345933"/>
            <a:ext cx="3200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i="0" u="none" strike="noStrike" cap="non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Interagiamo costruendo mappe digitali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2971799" y="3345933"/>
            <a:ext cx="3200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latin typeface="Architects Daughter"/>
                <a:sym typeface="Architects Daughter"/>
              </a:rPr>
              <a:t>D</a:t>
            </a:r>
            <a:r>
              <a:rPr lang="it" sz="2000" b="1" dirty="0">
                <a:latin typeface="Architects Daughter"/>
                <a:sym typeface="Architects Daughter"/>
              </a:rPr>
              <a:t>all’Italia ai Paesi Bassi</a:t>
            </a:r>
            <a:endParaRPr dirty="0"/>
          </a:p>
        </p:txBody>
      </p:sp>
      <p:pic>
        <p:nvPicPr>
          <p:cNvPr id="3" name="Immagine 2" descr="Immagine che contiene lavagnabianca&#10;&#10;Descrizione generata automaticamente">
            <a:extLst>
              <a:ext uri="{FF2B5EF4-FFF2-40B4-BE49-F238E27FC236}">
                <a16:creationId xmlns:a16="http://schemas.microsoft.com/office/drawing/2014/main" id="{E739232D-D86A-42BF-92E2-ABA4FDC85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111" y="1185690"/>
            <a:ext cx="1450404" cy="2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1" y="2553196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2994658" y="1284600"/>
            <a:ext cx="315468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i="0" u="none" strike="noStrike" cap="none" dirty="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eTwinning:  un’opportunità per allargare i propri orizzonti culturali, conoscere meglio l’Europa, sviluppare le competenze digitali e approfondire l’inglese!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 rot="-5399754">
            <a:off x="3719125" y="884926"/>
            <a:ext cx="4196100" cy="2963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 rot="-239455">
            <a:off x="3287182" y="4065885"/>
            <a:ext cx="2818870" cy="55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2"/>
          <p:cNvSpPr/>
          <p:nvPr/>
        </p:nvSpPr>
        <p:spPr>
          <a:xfrm rot="-778191">
            <a:off x="1134179" y="1268086"/>
            <a:ext cx="2392640" cy="3430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" sz="2200" b="1" i="0" u="none" strike="noStrike" cap="none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nostro Isituto è stato premiato come </a:t>
            </a:r>
            <a:r>
              <a:rPr lang="it" sz="3300" b="1" i="0" u="none" strike="noStrike" cap="none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Scuola eTwinning</a:t>
            </a:r>
            <a:r>
              <a:rPr lang="it" sz="2200" b="1" i="0" u="none" strike="noStrike" cap="none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 i="0" u="none" strike="noStrike" cap="none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" sz="2200" b="1" i="0" u="none" strike="noStrike" cap="none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 l’anno scolastico 20/21</a:t>
            </a:r>
            <a:endParaRPr sz="2200" b="1" i="0" u="none" strike="noStrike" cap="none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0326" y="1231875"/>
            <a:ext cx="2073700" cy="22695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/>
          <p:nvPr/>
        </p:nvSpPr>
        <p:spPr>
          <a:xfrm>
            <a:off x="220900" y="7890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 rot="-280266">
            <a:off x="2474031" y="426939"/>
            <a:ext cx="4195936" cy="428447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32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1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132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endParaRPr sz="2950" b="1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132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rPr lang="it" sz="295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eTwinning</a:t>
            </a:r>
            <a:endParaRPr sz="295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132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rPr lang="it" sz="295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community delle scuole in Europa</a:t>
            </a:r>
            <a:endParaRPr sz="295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32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5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it" sz="185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piattaforma per lo staff delle scuole per comunicare, collaborare, sviluppare progetti e condividere idee</a:t>
            </a:r>
            <a:endParaRPr/>
          </a:p>
          <a:p>
            <a:pPr marL="0" marR="0" lvl="0" indent="0" algn="l" rtl="0">
              <a:lnSpc>
                <a:spcPct val="166666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 rot="-196489">
            <a:off x="2473829" y="1079825"/>
            <a:ext cx="4196052" cy="29634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" sz="22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Ogni anno la Scuola propone gemellaggi elettronici con scuole della Comunità Europea, iscritte alla Comunità eTwinning </a:t>
            </a:r>
            <a:endParaRPr sz="300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/>
          <p:nvPr/>
        </p:nvSpPr>
        <p:spPr>
          <a:xfrm rot="-248032">
            <a:off x="482851" y="283435"/>
            <a:ext cx="7994499" cy="303187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Nell’anno scolastico 2018/2019 gli studenti delle classi 2A e 2D hanno ottenuto il Certificato di Qualità per il progetto eTwinning:</a:t>
            </a:r>
            <a:endParaRPr sz="1600" b="1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2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it" sz="2500" b="1" i="0" u="sng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share our European Identity</a:t>
            </a:r>
            <a:r>
              <a:rPr lang="it" sz="2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”,</a:t>
            </a:r>
            <a:endParaRPr sz="2500" b="1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svolto, nell’ambito delle lezioni CLIL di geografia</a:t>
            </a:r>
            <a:endParaRPr sz="1600" b="1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7945" y="134586"/>
            <a:ext cx="6788110" cy="486918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 rot="-248076">
            <a:off x="2474018" y="930601"/>
            <a:ext cx="4196111" cy="32823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it" sz="3300" b="0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Proponiamo i titoli di alcuni progetti svolti in questi anni dai ragazzi ...</a:t>
            </a:r>
            <a:endParaRPr sz="3300" b="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 rot="-253930">
            <a:off x="2473983" y="1079876"/>
            <a:ext cx="4196213" cy="29634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 txBox="1"/>
          <p:nvPr/>
        </p:nvSpPr>
        <p:spPr>
          <a:xfrm rot="-253930">
            <a:off x="2686587" y="1553560"/>
            <a:ext cx="3771101" cy="2016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3991">
            <a:off x="3566419" y="1527691"/>
            <a:ext cx="1749860" cy="158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 rot="-358760">
            <a:off x="2812310" y="3104513"/>
            <a:ext cx="3524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i="0" u="none" strike="noStrike" cap="non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Gemellaggio sulle tradizioni e l’identità Europee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A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4111" y="1174776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 txBox="1"/>
          <p:nvPr/>
        </p:nvSpPr>
        <p:spPr>
          <a:xfrm>
            <a:off x="3058383" y="2830749"/>
            <a:ext cx="30272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i="0" u="none" strike="noStrike" cap="non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Festeggiare la giornata dell’Europa parlando della protezione dell’ambiente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Presentazione su schermo (16:9)</PresentationFormat>
  <Paragraphs>22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Lato</vt:lpstr>
      <vt:lpstr>Comic Sans MS</vt:lpstr>
      <vt:lpstr>Lato Light</vt:lpstr>
      <vt:lpstr>Architects Daughter</vt:lpstr>
      <vt:lpstr>Arial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Ivana Maugeri</cp:lastModifiedBy>
  <cp:revision>1</cp:revision>
  <dcterms:modified xsi:type="dcterms:W3CDTF">2021-07-15T16:32:33Z</dcterms:modified>
</cp:coreProperties>
</file>